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8"/>
  </p:notesMasterIdLst>
  <p:sldIdLst>
    <p:sldId id="257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88D04-0542-4D69-A705-CD76B9104C3F}" type="datetimeFigureOut">
              <a:rPr lang="en-IN" smtClean="0"/>
              <a:t>08-07-2021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0BD39-EB58-4164-8C6D-D11DF1E48F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658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7E0C7-8B67-4047-9423-6BBD81011EB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08-07-2021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61D2-384C-4917-BFDC-FE8F6247C4D8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608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7E0C7-8B67-4047-9423-6BBD81011EB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08-07-2021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61D2-384C-4917-BFDC-FE8F6247C4D8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468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7E0C7-8B67-4047-9423-6BBD81011EB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08-07-2021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61D2-384C-4917-BFDC-FE8F6247C4D8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700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6FF58D-77DD-4AD6-A430-A7DC328C9A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CC6F4-F80A-476A-94D3-DCAEE8804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780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6FF58D-77DD-4AD6-A430-A7DC328C9A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CC6F4-F80A-476A-94D3-DCAEE8804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05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6FF58D-77DD-4AD6-A430-A7DC328C9A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CC6F4-F80A-476A-94D3-DCAEE8804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569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6FF58D-77DD-4AD6-A430-A7DC328C9A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CC6F4-F80A-476A-94D3-DCAEE8804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580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6FF58D-77DD-4AD6-A430-A7DC328C9A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CC6F4-F80A-476A-94D3-DCAEE8804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032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6FF58D-77DD-4AD6-A430-A7DC328C9A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CC6F4-F80A-476A-94D3-DCAEE8804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632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6FF58D-77DD-4AD6-A430-A7DC328C9A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CC6F4-F80A-476A-94D3-DCAEE8804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698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6FF58D-77DD-4AD6-A430-A7DC328C9A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CC6F4-F80A-476A-94D3-DCAEE8804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418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7E0C7-8B67-4047-9423-6BBD81011EB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08-07-2021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61D2-384C-4917-BFDC-FE8F6247C4D8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458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6FF58D-77DD-4AD6-A430-A7DC328C9A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CC6F4-F80A-476A-94D3-DCAEE8804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349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6FF58D-77DD-4AD6-A430-A7DC328C9A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CC6F4-F80A-476A-94D3-DCAEE8804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101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6FF58D-77DD-4AD6-A430-A7DC328C9A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CC6F4-F80A-476A-94D3-DCAEE8804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044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7E0C7-8B67-4047-9423-6BBD81011EB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08-07-2021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61D2-384C-4917-BFDC-FE8F6247C4D8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15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7E0C7-8B67-4047-9423-6BBD81011EB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08-07-2021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61D2-384C-4917-BFDC-FE8F6247C4D8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19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7E0C7-8B67-4047-9423-6BBD81011EB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08-07-2021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61D2-384C-4917-BFDC-FE8F6247C4D8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75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7E0C7-8B67-4047-9423-6BBD81011EB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08-07-2021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61D2-384C-4917-BFDC-FE8F6247C4D8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194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7E0C7-8B67-4047-9423-6BBD81011EB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08-07-2021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61D2-384C-4917-BFDC-FE8F6247C4D8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234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7E0C7-8B67-4047-9423-6BBD81011EB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08-07-2021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61D2-384C-4917-BFDC-FE8F6247C4D8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06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7E0C7-8B67-4047-9423-6BBD81011EB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08-07-2021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61D2-384C-4917-BFDC-FE8F6247C4D8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948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7E0C7-8B67-4047-9423-6BBD81011EB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08-07-2021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61D2-384C-4917-BFDC-FE8F6247C4D8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96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6FF58D-77DD-4AD6-A430-A7DC328C9A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CC6F4-F80A-476A-94D3-DCAEE8804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64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Sample1_LT.mp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Sample1_LT.mp4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9405" y="2929014"/>
            <a:ext cx="5306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Blended Learning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50769F-8ED4-415E-8F94-BD976D3A6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102" y="379367"/>
            <a:ext cx="3637582" cy="9516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2055" y="4072926"/>
            <a:ext cx="10149676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echnology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nabled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earning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nvironment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9245" y="1908212"/>
            <a:ext cx="6235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COVID-Crisis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Teaching Learning Model adapted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26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1107583" y="1223493"/>
            <a:ext cx="10221533" cy="51214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23359" y="1689276"/>
            <a:ext cx="2597239" cy="434662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23617" y="2090670"/>
            <a:ext cx="2021984" cy="7083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Asynchronous Mode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36498" y="4725471"/>
            <a:ext cx="2021984" cy="7083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ynchronous Mode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11755" y="3612523"/>
            <a:ext cx="742682" cy="622479"/>
            <a:chOff x="5213797" y="2979313"/>
            <a:chExt cx="742682" cy="622479"/>
          </a:xfrm>
          <a:solidFill>
            <a:schemeClr val="bg1">
              <a:lumMod val="95000"/>
            </a:schemeClr>
          </a:solidFill>
        </p:grpSpPr>
        <p:sp>
          <p:nvSpPr>
            <p:cNvPr id="6" name="Rectangle 5"/>
            <p:cNvSpPr/>
            <p:nvPr/>
          </p:nvSpPr>
          <p:spPr>
            <a:xfrm>
              <a:off x="5213797" y="3237963"/>
              <a:ext cx="742682" cy="10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5533623" y="2979313"/>
              <a:ext cx="103031" cy="62247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4081320" y="2255948"/>
            <a:ext cx="1116169" cy="289775"/>
          </a:xfrm>
          <a:prstGeom prst="rightArrow">
            <a:avLst/>
          </a:prstGeom>
          <a:solidFill>
            <a:srgbClr val="0027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197489" y="2147550"/>
            <a:ext cx="1528293" cy="506569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Online</a:t>
            </a: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Split Arrow Clipart Ppt Slide | PowerPoint Slides Diagrams | Themes for PPT  | Presentations Graphic Idea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0" t="26514" r="30387" b="25034"/>
          <a:stretch/>
        </p:blipFill>
        <p:spPr bwMode="auto">
          <a:xfrm rot="16200000">
            <a:off x="3935690" y="4489238"/>
            <a:ext cx="1486436" cy="127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5322437" y="4437842"/>
            <a:ext cx="1528293" cy="478667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Online</a:t>
            </a: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313021" y="5214868"/>
            <a:ext cx="1572053" cy="70941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Traditional Classroom</a:t>
            </a:r>
            <a:endParaRPr kumimoji="0" lang="en-I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332370" y="1691425"/>
            <a:ext cx="3550277" cy="11934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Video Lectures using light-board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Effective use of multimedia tools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Embedded tests for self assessment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332370" y="4290270"/>
            <a:ext cx="3640431" cy="16833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Feedback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post test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Summarization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Doubt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clarifications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Complex problem solving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excercises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Setting expectations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Notched Right Arrow 18"/>
          <p:cNvSpPr/>
          <p:nvPr/>
        </p:nvSpPr>
        <p:spPr>
          <a:xfrm rot="5400000">
            <a:off x="2546530" y="2863665"/>
            <a:ext cx="268839" cy="218945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021115" y="3135468"/>
            <a:ext cx="1489656" cy="39924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 Test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Notched Right Arrow 20"/>
          <p:cNvSpPr/>
          <p:nvPr/>
        </p:nvSpPr>
        <p:spPr>
          <a:xfrm rot="5400000">
            <a:off x="2504939" y="3617350"/>
            <a:ext cx="320899" cy="248997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834594" y="3879757"/>
            <a:ext cx="1828802" cy="60531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Feed back on student learning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Notched Right Arrow 22"/>
          <p:cNvSpPr/>
          <p:nvPr/>
        </p:nvSpPr>
        <p:spPr>
          <a:xfrm rot="5400000">
            <a:off x="2520499" y="4531746"/>
            <a:ext cx="320899" cy="248997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340424" y="3098972"/>
            <a:ext cx="6416075" cy="9771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 test serves as feedback for teachers for synchronous session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Questions covering all content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asynch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session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Questions at understanding level (Blooms)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Notched Right Arrow 25"/>
          <p:cNvSpPr/>
          <p:nvPr/>
        </p:nvSpPr>
        <p:spPr>
          <a:xfrm rot="5400000">
            <a:off x="5855155" y="2775394"/>
            <a:ext cx="268839" cy="218945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Notched Right Arrow 26"/>
          <p:cNvSpPr/>
          <p:nvPr/>
        </p:nvSpPr>
        <p:spPr>
          <a:xfrm rot="5400000">
            <a:off x="5849786" y="4148595"/>
            <a:ext cx="268839" cy="218945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3942834" y="3428460"/>
            <a:ext cx="397590" cy="23182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6850730" y="2323562"/>
            <a:ext cx="327095" cy="242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6919417" y="4958364"/>
            <a:ext cx="327095" cy="242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0401" y="210299"/>
            <a:ext cx="85043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KLE Tech.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Blended Learning Model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adopted during COVID-19</a:t>
            </a:r>
            <a:endParaRPr kumimoji="0" lang="en-IN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92E0F0-F012-4EBE-B41B-0159281793A5}"/>
              </a:ext>
            </a:extLst>
          </p:cNvPr>
          <p:cNvGrpSpPr/>
          <p:nvPr/>
        </p:nvGrpSpPr>
        <p:grpSpPr>
          <a:xfrm>
            <a:off x="89096" y="122672"/>
            <a:ext cx="11993077" cy="868861"/>
            <a:chOff x="86628" y="114570"/>
            <a:chExt cx="11993077" cy="86886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145D4EC-E654-4475-B07A-EE08B4C34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81475" y="114570"/>
              <a:ext cx="2711602" cy="650049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022B58A-A163-4889-AD99-E7F364660705}"/>
                </a:ext>
              </a:extLst>
            </p:cNvPr>
            <p:cNvCxnSpPr/>
            <p:nvPr/>
          </p:nvCxnSpPr>
          <p:spPr>
            <a:xfrm>
              <a:off x="86628" y="963113"/>
              <a:ext cx="11993077" cy="20318"/>
            </a:xfrm>
            <a:prstGeom prst="line">
              <a:avLst/>
            </a:prstGeom>
            <a:ln w="3175" cmpd="sng">
              <a:solidFill>
                <a:srgbClr val="E4948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938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092E0F0-F012-4EBE-B41B-0159281793A5}"/>
              </a:ext>
            </a:extLst>
          </p:cNvPr>
          <p:cNvGrpSpPr/>
          <p:nvPr/>
        </p:nvGrpSpPr>
        <p:grpSpPr>
          <a:xfrm>
            <a:off x="89096" y="122672"/>
            <a:ext cx="11993077" cy="868861"/>
            <a:chOff x="86628" y="114570"/>
            <a:chExt cx="11993077" cy="86886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45D4EC-E654-4475-B07A-EE08B4C34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81475" y="114570"/>
              <a:ext cx="2711602" cy="650049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22B58A-A163-4889-AD99-E7F364660705}"/>
                </a:ext>
              </a:extLst>
            </p:cNvPr>
            <p:cNvCxnSpPr/>
            <p:nvPr/>
          </p:nvCxnSpPr>
          <p:spPr>
            <a:xfrm>
              <a:off x="86628" y="963113"/>
              <a:ext cx="11993077" cy="20318"/>
            </a:xfrm>
            <a:prstGeom prst="line">
              <a:avLst/>
            </a:prstGeom>
            <a:ln w="3175" cmpd="sng">
              <a:solidFill>
                <a:srgbClr val="E4948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F602684-D9DB-4074-A10F-33301BF13C42}"/>
              </a:ext>
            </a:extLst>
          </p:cNvPr>
          <p:cNvSpPr txBox="1"/>
          <p:nvPr/>
        </p:nvSpPr>
        <p:spPr>
          <a:xfrm>
            <a:off x="196945" y="336363"/>
            <a:ext cx="6531114" cy="523216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marL="0" marR="0" lvl="0" indent="0" algn="l" defTabSz="914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KLE Tech Blended Learning Model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02178-2767-4B2B-86AD-99D0B854CEBB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555683"/>
            <a:ext cx="12192000" cy="338554"/>
            <a:chOff x="0" y="6555683"/>
            <a:chExt cx="12192000" cy="33855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E406510-E758-43C0-A986-AC091B8B65D5}"/>
                </a:ext>
              </a:extLst>
            </p:cNvPr>
            <p:cNvGrpSpPr/>
            <p:nvPr/>
          </p:nvGrpSpPr>
          <p:grpSpPr>
            <a:xfrm>
              <a:off x="0" y="6555683"/>
              <a:ext cx="12192000" cy="338554"/>
              <a:chOff x="0" y="6546782"/>
              <a:chExt cx="12192000" cy="338554"/>
            </a:xfrm>
            <a:solidFill>
              <a:srgbClr val="F79646">
                <a:lumMod val="40000"/>
                <a:lumOff val="60000"/>
              </a:srgbClr>
            </a:solidFill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8A200AC-7AF2-4E7A-AFC4-3FDE00660FB6}"/>
                  </a:ext>
                </a:extLst>
              </p:cNvPr>
              <p:cNvSpPr/>
              <p:nvPr/>
            </p:nvSpPr>
            <p:spPr>
              <a:xfrm>
                <a:off x="0" y="6546782"/>
                <a:ext cx="12192000" cy="311217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95042FE-DDA2-4648-B641-B226EC322798}"/>
                  </a:ext>
                </a:extLst>
              </p:cNvPr>
              <p:cNvSpPr txBox="1"/>
              <p:nvPr/>
            </p:nvSpPr>
            <p:spPr>
              <a:xfrm>
                <a:off x="4490489" y="6546782"/>
                <a:ext cx="3789750" cy="33855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 L E Technological University, Hubli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AFEB4EC-6AC7-4F91-9A3A-79AAEA9C301E}"/>
                  </a:ext>
                </a:extLst>
              </p:cNvPr>
              <p:cNvSpPr/>
              <p:nvPr/>
            </p:nvSpPr>
            <p:spPr>
              <a:xfrm>
                <a:off x="4193790" y="6588122"/>
                <a:ext cx="212651" cy="191037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E9046CE-E69C-4CED-B122-44592C131806}"/>
                  </a:ext>
                </a:extLst>
              </p:cNvPr>
              <p:cNvSpPr txBox="1"/>
              <p:nvPr/>
            </p:nvSpPr>
            <p:spPr>
              <a:xfrm>
                <a:off x="11309498" y="6550223"/>
                <a:ext cx="882502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</a:t>
                </a:r>
                <a:r>
                  <a:rPr kumimoji="0" lang="en-IN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2021</a:t>
                </a:r>
                <a:endParaRPr kumimoji="0" lang="en-I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4220789" y="6627055"/>
              <a:ext cx="164632" cy="150495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6945" y="1540042"/>
            <a:ext cx="1246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action="ppaction://hlinkfile"/>
              </a:rPr>
              <a:t>Video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556938" y="1792322"/>
            <a:ext cx="8557271" cy="4030940"/>
            <a:chOff x="1556938" y="1792322"/>
            <a:chExt cx="8557271" cy="40309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r="19779" b="35902"/>
            <a:stretch/>
          </p:blipFill>
          <p:spPr>
            <a:xfrm>
              <a:off x="1556938" y="1965622"/>
              <a:ext cx="8385551" cy="385764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156879" y="1792322"/>
              <a:ext cx="957330" cy="2736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487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877" y="2910536"/>
            <a:ext cx="4902973" cy="3268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315" y="1629551"/>
            <a:ext cx="3413857" cy="1920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6214" t="7187"/>
          <a:stretch/>
        </p:blipFill>
        <p:spPr>
          <a:xfrm>
            <a:off x="8364093" y="4232524"/>
            <a:ext cx="3689890" cy="21554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6739" y="1539960"/>
            <a:ext cx="81073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Lightboard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a set of lecture recording tools that allow production of high-quality videos where the presenter both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faces the students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writes on a glass board as they would in a regular class.</a:t>
            </a:r>
            <a:endParaRPr kumimoji="0" lang="en-IN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1008" y="3236809"/>
            <a:ext cx="328653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Engages learners better by providing greater visual connection with the lecturer.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Graphics, visual simulations can be integrated into lectures</a:t>
            </a:r>
            <a:endParaRPr kumimoji="0" lang="en-IN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092E0F0-F012-4EBE-B41B-0159281793A5}"/>
              </a:ext>
            </a:extLst>
          </p:cNvPr>
          <p:cNvGrpSpPr/>
          <p:nvPr/>
        </p:nvGrpSpPr>
        <p:grpSpPr>
          <a:xfrm>
            <a:off x="89096" y="122672"/>
            <a:ext cx="11993077" cy="868861"/>
            <a:chOff x="86628" y="114570"/>
            <a:chExt cx="11993077" cy="8688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45D4EC-E654-4475-B07A-EE08B4C34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81475" y="114570"/>
              <a:ext cx="2711602" cy="650049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022B58A-A163-4889-AD99-E7F364660705}"/>
                </a:ext>
              </a:extLst>
            </p:cNvPr>
            <p:cNvCxnSpPr/>
            <p:nvPr/>
          </p:nvCxnSpPr>
          <p:spPr>
            <a:xfrm>
              <a:off x="86628" y="963113"/>
              <a:ext cx="11993077" cy="20318"/>
            </a:xfrm>
            <a:prstGeom prst="line">
              <a:avLst/>
            </a:prstGeom>
            <a:ln w="3175" cmpd="sng">
              <a:solidFill>
                <a:srgbClr val="E4948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240401" y="210299"/>
            <a:ext cx="85043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KLE Tech.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Blended Learning Model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adopted during COVID-19</a:t>
            </a:r>
            <a:endParaRPr kumimoji="0" lang="en-IN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6739" y="991533"/>
            <a:ext cx="5638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Lightboard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Video production setups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58728" y="1011851"/>
            <a:ext cx="399667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 studios across campus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0856" y="6115920"/>
            <a:ext cx="1246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 action="ppaction://hlinkfile"/>
              </a:rPr>
              <a:t>Video</a:t>
            </a:r>
            <a:endParaRPr kumimoji="0" lang="en-IN" sz="2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40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65562" y="1092841"/>
            <a:ext cx="10800193" cy="5703907"/>
            <a:chOff x="865562" y="1092841"/>
            <a:chExt cx="10800193" cy="57039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6925" y="1092841"/>
              <a:ext cx="9263951" cy="570390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525685" y="3516144"/>
              <a:ext cx="4117326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BLENDED LEARNING MODEL</a:t>
              </a:r>
              <a:endPara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876805" y="1523175"/>
              <a:ext cx="3788950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VIDEO PRODUCTION SETUP</a:t>
              </a:r>
              <a:endPara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65562" y="6093831"/>
              <a:ext cx="4923953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LEARNING MANAGEMENT SYSTEM</a:t>
              </a:r>
              <a:endPara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83480" y="4473002"/>
              <a:ext cx="3713542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STUDENT DATA ANALYTICS</a:t>
              </a:r>
              <a:endPara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092E0F0-F012-4EBE-B41B-0159281793A5}"/>
              </a:ext>
            </a:extLst>
          </p:cNvPr>
          <p:cNvGrpSpPr/>
          <p:nvPr/>
        </p:nvGrpSpPr>
        <p:grpSpPr>
          <a:xfrm>
            <a:off x="89096" y="169946"/>
            <a:ext cx="12041199" cy="868861"/>
            <a:chOff x="86628" y="114570"/>
            <a:chExt cx="12041199" cy="86886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45D4EC-E654-4475-B07A-EE08B4C34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16225" y="114570"/>
              <a:ext cx="2711602" cy="650049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022B58A-A163-4889-AD99-E7F364660705}"/>
                </a:ext>
              </a:extLst>
            </p:cNvPr>
            <p:cNvCxnSpPr/>
            <p:nvPr/>
          </p:nvCxnSpPr>
          <p:spPr>
            <a:xfrm>
              <a:off x="86628" y="963113"/>
              <a:ext cx="11993077" cy="20318"/>
            </a:xfrm>
            <a:prstGeom prst="line">
              <a:avLst/>
            </a:prstGeom>
            <a:noFill/>
            <a:ln w="3175" cap="flat" cmpd="sng" algn="ctr">
              <a:solidFill>
                <a:srgbClr val="E4948A"/>
              </a:solidFill>
              <a:prstDash val="solid"/>
              <a:miter lim="800000"/>
            </a:ln>
            <a:effectLst/>
          </p:spPr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F602684-D9DB-4074-A10F-33301BF13C42}"/>
              </a:ext>
            </a:extLst>
          </p:cNvPr>
          <p:cNvSpPr txBox="1"/>
          <p:nvPr/>
        </p:nvSpPr>
        <p:spPr>
          <a:xfrm>
            <a:off x="196945" y="336363"/>
            <a:ext cx="6531114" cy="523216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marL="0" marR="0" lvl="0" indent="0" algn="l" defTabSz="914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KLE Tech Blended Learning Model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42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197</Words>
  <Application>Microsoft Office PowerPoint</Application>
  <PresentationFormat>Widescreen</PresentationFormat>
  <Paragraphs>41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3_Office Theme</vt:lpstr>
      <vt:lpstr>15_Office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Prakash Tewari</dc:creator>
  <cp:lastModifiedBy>Prakash Tewari</cp:lastModifiedBy>
  <cp:revision>2</cp:revision>
  <dcterms:created xsi:type="dcterms:W3CDTF">2021-07-08T07:13:26Z</dcterms:created>
  <dcterms:modified xsi:type="dcterms:W3CDTF">2021-07-08T07:23:13Z</dcterms:modified>
</cp:coreProperties>
</file>