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7" r:id="rId3"/>
    <p:sldId id="272" r:id="rId4"/>
    <p:sldId id="336" r:id="rId5"/>
    <p:sldId id="297" r:id="rId6"/>
    <p:sldId id="306" r:id="rId7"/>
    <p:sldId id="307" r:id="rId8"/>
    <p:sldId id="308" r:id="rId9"/>
    <p:sldId id="313" r:id="rId10"/>
    <p:sldId id="312" r:id="rId11"/>
    <p:sldId id="310" r:id="rId12"/>
    <p:sldId id="311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299" r:id="rId29"/>
    <p:sldId id="301" r:id="rId30"/>
    <p:sldId id="302" r:id="rId31"/>
    <p:sldId id="303" r:id="rId32"/>
    <p:sldId id="304" r:id="rId33"/>
    <p:sldId id="30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EE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Question Paper Pattern Analysis</a:t>
            </a:r>
          </a:p>
        </c:rich>
      </c:tx>
      <c:overlay val="0"/>
      <c:spPr>
        <a:noFill/>
        <a:ln w="25453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Alumni_Survey!$D$187</c:f>
              <c:strCache>
                <c:ptCount val="1"/>
                <c:pt idx="0">
                  <c:v>MEC330</c:v>
                </c:pt>
              </c:strCache>
            </c:strRef>
          </c:tx>
          <c:spPr>
            <a:ln w="28634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 w="2545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Alumni_Survey!$C$188:$C$193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Alumni_Survey!$D$188:$D$193</c:f>
              <c:numCache>
                <c:formatCode>0.00</c:formatCode>
                <c:ptCount val="6"/>
                <c:pt idx="0">
                  <c:v>0</c:v>
                </c:pt>
                <c:pt idx="1">
                  <c:v>0.17</c:v>
                </c:pt>
                <c:pt idx="2">
                  <c:v>0.67000000000000082</c:v>
                </c:pt>
                <c:pt idx="3">
                  <c:v>0.17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88-42E6-96C6-20CBD939F1E8}"/>
            </c:ext>
          </c:extLst>
        </c:ser>
        <c:ser>
          <c:idx val="1"/>
          <c:order val="1"/>
          <c:tx>
            <c:strRef>
              <c:f>Alumni_Survey!$E$187</c:f>
              <c:strCache>
                <c:ptCount val="1"/>
                <c:pt idx="0">
                  <c:v>MEC321</c:v>
                </c:pt>
              </c:strCache>
            </c:strRef>
          </c:tx>
          <c:spPr>
            <a:ln w="28634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 w="2545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Alumni_Survey!$C$188:$C$193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Alumni_Survey!$E$188:$E$193</c:f>
              <c:numCache>
                <c:formatCode>0.00</c:formatCode>
                <c:ptCount val="6"/>
                <c:pt idx="0">
                  <c:v>0</c:v>
                </c:pt>
                <c:pt idx="1">
                  <c:v>0.45</c:v>
                </c:pt>
                <c:pt idx="2">
                  <c:v>0.30000000000000027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88-42E6-96C6-20CBD939F1E8}"/>
            </c:ext>
          </c:extLst>
        </c:ser>
        <c:ser>
          <c:idx val="2"/>
          <c:order val="2"/>
          <c:tx>
            <c:strRef>
              <c:f>Alumni_Survey!$F$187</c:f>
              <c:strCache>
                <c:ptCount val="1"/>
                <c:pt idx="0">
                  <c:v>MEC310</c:v>
                </c:pt>
              </c:strCache>
            </c:strRef>
          </c:tx>
          <c:spPr>
            <a:ln w="28634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 w="2545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Alumni_Survey!$C$188:$C$193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Alumni_Survey!$F$188:$F$193</c:f>
              <c:numCache>
                <c:formatCode>0.00</c:formatCode>
                <c:ptCount val="6"/>
                <c:pt idx="0">
                  <c:v>0</c:v>
                </c:pt>
                <c:pt idx="1">
                  <c:v>0.36000000000000026</c:v>
                </c:pt>
                <c:pt idx="2">
                  <c:v>0.64000000000000068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88-42E6-96C6-20CBD939F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00768"/>
        <c:axId val="80265984"/>
      </c:lineChart>
      <c:catAx>
        <c:axId val="424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4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65984"/>
        <c:crosses val="autoZero"/>
        <c:auto val="1"/>
        <c:lblAlgn val="ctr"/>
        <c:lblOffset val="100"/>
        <c:noMultiLvlLbl val="0"/>
      </c:catAx>
      <c:valAx>
        <c:axId val="80265984"/>
        <c:scaling>
          <c:orientation val="minMax"/>
          <c:max val="1"/>
        </c:scaling>
        <c:delete val="0"/>
        <c:axPos val="l"/>
        <c:majorGridlines>
          <c:spPr>
            <a:ln w="954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6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0768"/>
        <c:crosses val="autoZero"/>
        <c:crossBetween val="between"/>
      </c:valAx>
      <c:spPr>
        <a:noFill/>
        <a:ln w="25453">
          <a:noFill/>
        </a:ln>
      </c:spPr>
    </c:plotArea>
    <c:legend>
      <c:legendPos val="b"/>
      <c:overlay val="0"/>
      <c:spPr>
        <a:noFill/>
        <a:ln w="25453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4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DECD-2EC8-497C-AD17-D983E229D43E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652A0-4EBE-4251-A7A2-738E121AB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C649-58E5-41BF-858B-0405BB1E2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C9E7B-8E8F-4132-9A16-53E925818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7A448-298B-4BA7-9E89-3AB57D02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9061-D174-4E1A-8F2D-9AD0B078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E3023-58AD-406F-ADEE-0EFFAC1F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7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3F79-9009-460C-ABFE-A5F6C432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A3A1C-C181-455B-99C7-508A387F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4758C-11B7-4269-86E1-38293BDA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FF83-E1A4-4E65-9709-B341D160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04E6-4C56-464B-B0BE-1BFC3E34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6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EFDFE-4A79-4329-BBF6-AC91F87D8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0F5F7-AEC8-4BC9-93A9-277F2177E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FF79-0625-4DFD-9D64-B23FD4C8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889F-0F47-46B1-87F1-939BD33E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B4D4-705E-4DA1-BCC6-D5B10D98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4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557C-ECAF-4F37-8A3B-76D022A3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6BBC-C9BE-4004-9B1E-9F8D7A5F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96455-D284-46C9-8DFF-CD9F0911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D805C-055F-4CD2-8237-6A9EA228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B6D0-F8A9-4FD4-A246-68929577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4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DC44-5D1D-42F0-9694-F26A516C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CE67A-9BA0-4CEB-ACD5-6FA3600B7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72FE-3AC6-4B43-89F9-800C0EBA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F7A5-23A2-4330-AD84-247FBFDD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B4EAA-BD10-4B60-8669-FE8A82F8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1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C685-2689-46AF-AC76-AF50C968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7C9D9-D3CB-45DC-BA24-0221EE2D8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65305-EB05-47D1-8CAE-5D68CA8CF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E84C8-971F-40D9-8865-E57A83F6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B1A1-D4EE-49FA-9C4F-2F944630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D515E-E1A3-4AE5-B94F-6D1F6298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0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FB6C-24F9-4D90-888F-83BAE39F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725C2-A382-4257-9A87-8DEC46EB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8341D-DB6A-4D26-94AD-1105B4FE3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EC4ED-C9D3-45D7-9211-5822B0C70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D4295-6F91-4650-B288-E5E4A7E0F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36034-56FE-41C6-8B12-1A57B1E0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7F8A8-96F9-4609-9646-016E911C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F8C2C-CF55-47E7-B444-AC3940A0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8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E686-6D35-4E3C-AF6E-C5D9F16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1A2A5-6651-43D9-AA07-BF160E99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069C6-B0D3-454C-A294-E011234C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72991-41F8-498F-88F6-1ECC8377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BDA27-0804-4CD4-B2C9-BEA22BC2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B75CE-E9BA-49DC-BAC0-9E0BC892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FC48E-3D5D-4EC2-8F0E-B42DAE9D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6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64CA-4A30-40CC-8633-C5F85973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9F2F-B395-41FF-A41E-91E0C9F6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7A9C9-0075-454E-A0E0-4CFD4ACC1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AE106-6AF8-4D60-9546-BF24ED88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51F0D-4025-446E-B066-93599AE4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43FD7-F6C7-483D-8676-FFB76951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20D8-0C84-405F-BF1F-8D5D6564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92E05-B86B-40CE-A58E-D38853E3B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9868A-BE18-4980-B650-F4F66D7F3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0E6-8407-444C-9B6D-94584919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4B10B-3C43-4EF6-A332-DE9D1B4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4D127-F712-4B15-827B-75E3DF07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7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0D0FB-4109-4643-BAE8-F20CC88E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A7DC7-4AB6-4954-9A69-6511F2B5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089C5-7DBE-452D-A775-6C9452BB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013C4-B813-4198-8C9F-31199EBEE590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5C412-CF5F-4D8B-B6E8-95FCA571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81A74-B71E-46C9-83E8-39400BE3D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1958-3435-4814-A600-54707536B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75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71F1-E103-404A-9DB7-C383EA0123C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8416-6597-48FD-BA28-5082C589E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1.xml"/><Relationship Id="rId5" Type="http://schemas.openxmlformats.org/officeDocument/2006/relationships/slide" Target="slide28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 tech logo">
            <a:extLst>
              <a:ext uri="{FF2B5EF4-FFF2-40B4-BE49-F238E27FC236}">
                <a16:creationId xmlns:a16="http://schemas.microsoft.com/office/drawing/2014/main" id="{74346E74-4105-409A-9BF2-EAB4F51D3E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3178" y="584261"/>
            <a:ext cx="3934047" cy="103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FDD7F-61C4-45BA-8107-91DC4518EED6}"/>
              </a:ext>
            </a:extLst>
          </p:cNvPr>
          <p:cNvSpPr txBox="1"/>
          <p:nvPr/>
        </p:nvSpPr>
        <p:spPr>
          <a:xfrm>
            <a:off x="1409314" y="2990574"/>
            <a:ext cx="800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521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Examination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10572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905573"/>
            <a:ext cx="10972800" cy="86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Selection of QP Template</a:t>
            </a:r>
          </a:p>
        </p:txBody>
      </p:sp>
      <p:pic>
        <p:nvPicPr>
          <p:cNvPr id="2050" name="Picture 2" descr="G:\Screenshot from 2019-05-12 10-22-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8"/>
          <a:stretch/>
        </p:blipFill>
        <p:spPr bwMode="auto">
          <a:xfrm>
            <a:off x="717944" y="1498661"/>
            <a:ext cx="11277600" cy="47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549" y="626364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32" y="987870"/>
            <a:ext cx="10972800" cy="7159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Question Paper Sample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Screenshot from 2019-05-12 10-24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1920240"/>
            <a:ext cx="10972801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1128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11684000" cy="1371600"/>
          </a:xfrm>
        </p:spPr>
        <p:txBody>
          <a:bodyPr>
            <a:noAutofit/>
          </a:bodyPr>
          <a:lstStyle/>
          <a:p>
            <a:r>
              <a:rPr lang="en-US" sz="3200" dirty="0"/>
              <a:t>Entry of Pattern / OBE parameters and  Uploading of QP into the software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9169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600203"/>
            <a:ext cx="10733447" cy="4724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288" y="914399"/>
            <a:ext cx="10515600" cy="7132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Course assigned to QP Setter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1768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" y="859536"/>
            <a:ext cx="10515600" cy="9591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Pattern Selection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847087"/>
            <a:ext cx="10733447" cy="45092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1775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991530"/>
            <a:ext cx="10515600" cy="6848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Pattern Entry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737359"/>
            <a:ext cx="10733447" cy="46189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40613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914400"/>
            <a:ext cx="10515600" cy="7762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Entry of Blooms level , PO , CO, PI Code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810511"/>
            <a:ext cx="10733447" cy="45458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4975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786384"/>
            <a:ext cx="10515600" cy="105060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Entry of Blooms level , PO , CO, PI Code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792223"/>
            <a:ext cx="10733447" cy="45641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5320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932689"/>
            <a:ext cx="10515600" cy="10241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Uploading of QP and Scheme 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847087"/>
            <a:ext cx="10733447" cy="45092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23533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932688"/>
            <a:ext cx="10515600" cy="7762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Review and Approval  by QP setter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719071"/>
            <a:ext cx="10733447" cy="46372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19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18534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752" y="2455628"/>
            <a:ext cx="6304040" cy="362399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156362" y="2902231"/>
            <a:ext cx="1744095" cy="1126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Results from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 Scrutiny Committee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4767" y="4769911"/>
            <a:ext cx="1876676" cy="10311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Re-Evaluation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rot="16200000" flipH="1">
            <a:off x="7627397" y="4309251"/>
            <a:ext cx="910477" cy="10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299135" y="2881959"/>
            <a:ext cx="2086228" cy="977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</p:txBody>
      </p:sp>
      <p:cxnSp>
        <p:nvCxnSpPr>
          <p:cNvPr id="63" name="Straight Arrow Connector 62"/>
          <p:cNvCxnSpPr>
            <a:cxnSpLocks/>
            <a:stCxn id="65" idx="3"/>
            <a:endCxn id="38" idx="1"/>
          </p:cNvCxnSpPr>
          <p:nvPr/>
        </p:nvCxnSpPr>
        <p:spPr>
          <a:xfrm flipV="1">
            <a:off x="6025981" y="3370693"/>
            <a:ext cx="1273152" cy="19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8300" y="2663687"/>
            <a:ext cx="2953435" cy="13363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for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 of Examiners</a:t>
            </a:r>
          </a:p>
          <a:p>
            <a:pPr marL="0" lvl="1" indent="-285750">
              <a:buFont typeface="Wingdings" panose="05000000000000000000" pitchFamily="2" charset="2"/>
              <a:buChar char="v"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Question Paper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Time-Table</a:t>
            </a:r>
          </a:p>
          <a:p>
            <a:pPr marL="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Seating Arrangements 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78300" y="4539354"/>
            <a:ext cx="1454199" cy="13187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Registration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 from Each Program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842058" y="4539353"/>
            <a:ext cx="1522847" cy="13187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913" marR="0" lvl="0" indent="-61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In-eligible List</a:t>
            </a:r>
          </a:p>
          <a:p>
            <a:pPr marL="61913" marR="0" lvl="0" indent="-61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Grade list</a:t>
            </a:r>
          </a:p>
          <a:p>
            <a:pPr marL="61913" marR="0" lvl="0" indent="-61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Withdrawal List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Up Arrow 69"/>
          <p:cNvSpPr/>
          <p:nvPr/>
        </p:nvSpPr>
        <p:spPr>
          <a:xfrm>
            <a:off x="1162411" y="4096890"/>
            <a:ext cx="141548" cy="304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2481555" y="4138264"/>
            <a:ext cx="141548" cy="304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315924" y="3242168"/>
            <a:ext cx="350637" cy="29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9800504" y="3351162"/>
            <a:ext cx="350637" cy="29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115108" y="1592826"/>
            <a:ext cx="4836727" cy="62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Appointing Faculty’s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for Various Activities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976580" y="2235005"/>
            <a:ext cx="0" cy="230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169575" y="2225416"/>
            <a:ext cx="0" cy="230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277867" y="2235005"/>
            <a:ext cx="0" cy="230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148549" y="2215826"/>
            <a:ext cx="0" cy="230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DD0DBA2-FE35-433B-AA3D-B9E7991B8026}"/>
              </a:ext>
            </a:extLst>
          </p:cNvPr>
          <p:cNvSpPr txBox="1"/>
          <p:nvPr/>
        </p:nvSpPr>
        <p:spPr>
          <a:xfrm>
            <a:off x="196925" y="336361"/>
            <a:ext cx="431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Examination Process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939755" y="2901839"/>
            <a:ext cx="2086228" cy="977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Conduction of Exams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 rot="16200000" flipV="1">
            <a:off x="8117675" y="4309307"/>
            <a:ext cx="910477" cy="107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10162990" y="4525605"/>
            <a:ext cx="1744095" cy="1126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Announcement of Results and Issuing Essential Certificates</a:t>
            </a:r>
          </a:p>
        </p:txBody>
      </p:sp>
      <p:sp>
        <p:nvSpPr>
          <p:cNvPr id="125" name="Down Arrow 124"/>
          <p:cNvSpPr/>
          <p:nvPr/>
        </p:nvSpPr>
        <p:spPr>
          <a:xfrm>
            <a:off x="10893287" y="4041912"/>
            <a:ext cx="304800" cy="463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n-IN"/>
          </a:p>
        </p:txBody>
      </p:sp>
    </p:spTree>
    <p:extLst>
      <p:ext uri="{BB962C8B-B14F-4D97-AF65-F5344CB8AC3E}">
        <p14:creationId xmlns:p14="http://schemas.microsoft.com/office/powerpoint/2010/main" val="7258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38" grpId="0" animBg="1"/>
      <p:bldP spid="38" grpId="1" animBg="1"/>
      <p:bldP spid="9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65" grpId="0" animBg="1"/>
      <p:bldP spid="124" grpId="0" animBg="1"/>
      <p:bldP spid="124" grpId="1" animBg="1"/>
      <p:bldP spid="125" grpId="0" animBg="1"/>
      <p:bldP spid="1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6272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521AEE"/>
                </a:solidFill>
              </a:rPr>
              <a:t>Scrutiny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0242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68" y="180987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2103120"/>
            <a:ext cx="10733447" cy="40230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27040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914400"/>
            <a:ext cx="10515600" cy="9591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Sets to be Scrutinized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792224"/>
            <a:ext cx="10733447" cy="43339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27660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59536"/>
            <a:ext cx="10515600" cy="84944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Scrutinized papers  uploading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1865376"/>
            <a:ext cx="10733447" cy="42607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2707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84061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21AEE"/>
                </a:solidFill>
              </a:rPr>
              <a:t>Selection and Printing of QP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781235"/>
          </a:xfrm>
        </p:spPr>
        <p:txBody>
          <a:bodyPr/>
          <a:lstStyle/>
          <a:p>
            <a:r>
              <a:rPr lang="en-US" dirty="0">
                <a:solidFill>
                  <a:srgbClr val="521AEE"/>
                </a:solidFill>
              </a:rPr>
              <a:t>Selection of  QP  among Multiple sets will be done </a:t>
            </a:r>
            <a:r>
              <a:rPr lang="en-US" b="1" dirty="0">
                <a:solidFill>
                  <a:srgbClr val="521AEE"/>
                </a:solidFill>
              </a:rPr>
              <a:t>TWO Hours </a:t>
            </a:r>
            <a:r>
              <a:rPr lang="en-US" dirty="0">
                <a:solidFill>
                  <a:srgbClr val="521AEE"/>
                </a:solidFill>
              </a:rPr>
              <a:t>Before the Exam by Controller of Examinations (</a:t>
            </a:r>
            <a:r>
              <a:rPr lang="en-US" dirty="0" err="1">
                <a:solidFill>
                  <a:srgbClr val="521AEE"/>
                </a:solidFill>
              </a:rPr>
              <a:t>CoE</a:t>
            </a:r>
            <a:r>
              <a:rPr lang="en-US" dirty="0">
                <a:solidFill>
                  <a:srgbClr val="521AEE"/>
                </a:solidFill>
              </a:rPr>
              <a:t>)</a:t>
            </a:r>
          </a:p>
          <a:p>
            <a:endParaRPr lang="en-US" dirty="0">
              <a:solidFill>
                <a:srgbClr val="521AEE"/>
              </a:solidFill>
            </a:endParaRPr>
          </a:p>
          <a:p>
            <a:r>
              <a:rPr lang="en-US" dirty="0">
                <a:solidFill>
                  <a:srgbClr val="521AEE"/>
                </a:solidFill>
              </a:rPr>
              <a:t>Selected QP will be Printed Two Hours Before the Exam  based on the strength of students Registered for that Course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41846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84461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Printing Of Question Paper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23" y="2340864"/>
            <a:ext cx="10733447" cy="395293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flipH="1">
            <a:off x="5523345" y="4350328"/>
            <a:ext cx="609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94400" y="4165662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Scrutinized Paper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3352800" y="2590800"/>
            <a:ext cx="508000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5309" y="2590803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Uploaded but not scrutinized 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36414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80403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Selection of QP For Printing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8" y="2176272"/>
            <a:ext cx="10733447" cy="39498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5565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82382" y="1004061"/>
            <a:ext cx="3610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521AEE"/>
                </a:solidFill>
                <a:latin typeface="+mj-lt"/>
                <a:cs typeface="Aharoni" pitchFamily="2" charset="-79"/>
              </a:rPr>
              <a:t>Question paper quality</a:t>
            </a:r>
          </a:p>
        </p:txBody>
      </p:sp>
      <p:graphicFrame>
        <p:nvGraphicFramePr>
          <p:cNvPr id="12" name="Object 1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348271"/>
              </p:ext>
            </p:extLst>
          </p:nvPr>
        </p:nvGraphicFramePr>
        <p:xfrm>
          <a:off x="2862912" y="2319455"/>
          <a:ext cx="7017069" cy="399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205754" y="1571549"/>
            <a:ext cx="10262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21AE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the question papers are ready,  the graphs are generated to understand distribution of  learning levels. </a:t>
            </a:r>
            <a:endParaRPr lang="en-US" sz="2000" dirty="0">
              <a:solidFill>
                <a:srgbClr val="521AE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299" y="6280142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12" grpId="0">
        <p:bldAsOne/>
      </p:bldGraphic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Evaluation Process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377" y="1004055"/>
            <a:ext cx="778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21AEE"/>
                </a:solidFill>
                <a:latin typeface="+mj-lt"/>
              </a:rPr>
              <a:t>Answer Paper Coding</a:t>
            </a:r>
          </a:p>
        </p:txBody>
      </p:sp>
      <p:pic>
        <p:nvPicPr>
          <p:cNvPr id="12" name="Picture 2" descr="C:\Users\APARNA~1\AppData\Local\Temp\Rar$DR37.620\examscreens\EvaExam.jpg"/>
          <p:cNvPicPr>
            <a:picLocks noChangeAspect="1" noChangeArrowheads="1"/>
          </p:cNvPicPr>
          <p:nvPr/>
        </p:nvPicPr>
        <p:blipFill>
          <a:blip r:embed="rId3" cstate="print"/>
          <a:srcRect l="2518" t="4851" r="3323" b="30050"/>
          <a:stretch>
            <a:fillRect/>
          </a:stretch>
        </p:blipFill>
        <p:spPr bwMode="auto">
          <a:xfrm>
            <a:off x="411573" y="1727509"/>
            <a:ext cx="8063355" cy="427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8" t="4397" r="2970" b="901"/>
          <a:stretch/>
        </p:blipFill>
        <p:spPr bwMode="auto">
          <a:xfrm rot="16200000">
            <a:off x="8433994" y="2976159"/>
            <a:ext cx="2339975" cy="499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82377" y="1004055"/>
            <a:ext cx="7780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21AEE"/>
                </a:solidFill>
              </a:rPr>
              <a:t>Evaluation – Marks  Entry</a:t>
            </a:r>
          </a:p>
        </p:txBody>
      </p:sp>
      <p:pic>
        <p:nvPicPr>
          <p:cNvPr id="17" name="Picture 2" descr="C:\Users\APARNA~1\AppData\Local\Temp\Rar$DR62.689\examscreens\evalDashboard.jpg"/>
          <p:cNvPicPr>
            <a:picLocks noChangeAspect="1" noChangeArrowheads="1"/>
          </p:cNvPicPr>
          <p:nvPr/>
        </p:nvPicPr>
        <p:blipFill>
          <a:blip r:embed="rId3" cstate="print"/>
          <a:srcRect l="3614" t="4516" r="3614" b="6202"/>
          <a:stretch>
            <a:fillRect/>
          </a:stretch>
        </p:blipFill>
        <p:spPr bwMode="auto">
          <a:xfrm>
            <a:off x="409135" y="1664024"/>
            <a:ext cx="5544616" cy="507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APARNA~1\AppData\Local\Temp\Rar$DR69.461\examscreens\SEEMarks.jpg"/>
          <p:cNvPicPr>
            <a:picLocks noChangeAspect="1" noChangeArrowheads="1"/>
          </p:cNvPicPr>
          <p:nvPr/>
        </p:nvPicPr>
        <p:blipFill>
          <a:blip r:embed="rId4" cstate="print"/>
          <a:srcRect l="21546" t="4390" r="21577" b="35576"/>
          <a:stretch>
            <a:fillRect/>
          </a:stretch>
        </p:blipFill>
        <p:spPr bwMode="auto">
          <a:xfrm>
            <a:off x="6473840" y="3019074"/>
            <a:ext cx="4896544" cy="383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833" y="1917065"/>
            <a:ext cx="10515600" cy="4351338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521AEE"/>
                </a:solidFill>
                <a:hlinkClick r:id="rId2" action="ppaction://hlinksldjump"/>
              </a:rPr>
              <a:t>Course Registration</a:t>
            </a:r>
            <a:endParaRPr lang="en-US" dirty="0">
              <a:solidFill>
                <a:srgbClr val="521AEE"/>
              </a:solidFill>
            </a:endParaRPr>
          </a:p>
          <a:p>
            <a:pPr algn="just"/>
            <a:r>
              <a:rPr lang="en-US" dirty="0">
                <a:solidFill>
                  <a:srgbClr val="521AEE"/>
                </a:solidFill>
                <a:hlinkClick r:id="rId3" action="ppaction://hlinksldjump"/>
              </a:rPr>
              <a:t>ISA Evaluation</a:t>
            </a:r>
            <a:endParaRPr lang="en-US" dirty="0">
              <a:solidFill>
                <a:srgbClr val="521AEE"/>
              </a:solidFill>
            </a:endParaRPr>
          </a:p>
          <a:p>
            <a:pPr algn="just"/>
            <a:r>
              <a:rPr lang="en-US" dirty="0">
                <a:solidFill>
                  <a:srgbClr val="521AEE"/>
                </a:solidFill>
                <a:hlinkClick r:id="rId4" action="ppaction://hlinksldjump"/>
              </a:rPr>
              <a:t>QP process</a:t>
            </a:r>
            <a:endParaRPr lang="en-US" dirty="0">
              <a:solidFill>
                <a:srgbClr val="521AEE"/>
              </a:solidFill>
            </a:endParaRPr>
          </a:p>
          <a:p>
            <a:pPr algn="just"/>
            <a:r>
              <a:rPr lang="en-US" dirty="0">
                <a:solidFill>
                  <a:srgbClr val="521AEE"/>
                </a:solidFill>
                <a:hlinkClick r:id="rId5" action="ppaction://hlinksldjump"/>
              </a:rPr>
              <a:t>Evaluation process</a:t>
            </a:r>
            <a:endParaRPr lang="en-US" dirty="0">
              <a:solidFill>
                <a:srgbClr val="521AEE"/>
              </a:solidFill>
            </a:endParaRPr>
          </a:p>
          <a:p>
            <a:pPr algn="just"/>
            <a:r>
              <a:rPr lang="en-US" dirty="0">
                <a:solidFill>
                  <a:srgbClr val="521AEE"/>
                </a:solidFill>
                <a:hlinkClick r:id="rId6" action="ppaction://hlinksldjump"/>
              </a:rPr>
              <a:t>Results</a:t>
            </a:r>
            <a:endParaRPr lang="en-US" dirty="0">
              <a:solidFill>
                <a:srgbClr val="521AE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21AE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D0DBA2-FE35-433B-AA3D-B9E7991B8026}"/>
              </a:ext>
            </a:extLst>
          </p:cNvPr>
          <p:cNvSpPr txBox="1"/>
          <p:nvPr/>
        </p:nvSpPr>
        <p:spPr>
          <a:xfrm>
            <a:off x="196925" y="336361"/>
            <a:ext cx="431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Examination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15851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82377" y="1004055"/>
            <a:ext cx="7780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21AEE"/>
                </a:solidFill>
              </a:rPr>
              <a:t>Evaluation – Course View</a:t>
            </a:r>
          </a:p>
        </p:txBody>
      </p:sp>
      <p:pic>
        <p:nvPicPr>
          <p:cNvPr id="14" name="Picture 2" descr="C:\Users\APARNA~1\AppData\Local\Temp\Rar$DR44.427\examscreens\EvalProgress.jpg"/>
          <p:cNvPicPr>
            <a:picLocks noChangeAspect="1" noChangeArrowheads="1"/>
          </p:cNvPicPr>
          <p:nvPr/>
        </p:nvPicPr>
        <p:blipFill>
          <a:blip r:embed="rId3" cstate="print"/>
          <a:srcRect l="3846" t="3516" r="3846" b="6882"/>
          <a:stretch>
            <a:fillRect/>
          </a:stretch>
        </p:blipFill>
        <p:spPr bwMode="auto">
          <a:xfrm>
            <a:off x="1221097" y="1465720"/>
            <a:ext cx="5184576" cy="473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C:\Users\APARNA~1\AppData\Local\Temp\Rar$DR50.132\examscreens\AssignPackets.jpg"/>
          <p:cNvPicPr>
            <a:picLocks noChangeAspect="1" noChangeArrowheads="1"/>
          </p:cNvPicPr>
          <p:nvPr/>
        </p:nvPicPr>
        <p:blipFill>
          <a:blip r:embed="rId4" cstate="print"/>
          <a:srcRect l="2074" t="25543" r="38978"/>
          <a:stretch>
            <a:fillRect/>
          </a:stretch>
        </p:blipFill>
        <p:spPr bwMode="auto">
          <a:xfrm>
            <a:off x="6746756" y="1725705"/>
            <a:ext cx="4398248" cy="321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Evaluation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135" y="6266887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5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377" y="1004055"/>
            <a:ext cx="778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21AEE"/>
                </a:solidFill>
                <a:latin typeface="+mj-lt"/>
              </a:rPr>
              <a:t>Summary</a:t>
            </a:r>
          </a:p>
        </p:txBody>
      </p:sp>
      <p:pic>
        <p:nvPicPr>
          <p:cNvPr id="12" name="Picture 2" descr="C:\Users\APARNA~1\AppData\Local\Temp\Rar$DR01.522\examscreens\sammary.jpg"/>
          <p:cNvPicPr>
            <a:picLocks noChangeAspect="1" noChangeArrowheads="1"/>
          </p:cNvPicPr>
          <p:nvPr/>
        </p:nvPicPr>
        <p:blipFill>
          <a:blip r:embed="rId3" cstate="print"/>
          <a:srcRect l="4902" t="2703" r="4902" b="49322"/>
          <a:stretch>
            <a:fillRect/>
          </a:stretch>
        </p:blipFill>
        <p:spPr bwMode="auto">
          <a:xfrm>
            <a:off x="2370685" y="1582893"/>
            <a:ext cx="7200800" cy="527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APARNA~1\AppData\Local\Temp\Rar$DR01.522\examscreens\sammary.jpg"/>
          <p:cNvPicPr>
            <a:picLocks noChangeAspect="1" noChangeArrowheads="1"/>
          </p:cNvPicPr>
          <p:nvPr/>
        </p:nvPicPr>
        <p:blipFill>
          <a:blip r:embed="rId4" cstate="print"/>
          <a:srcRect t="50399" b="13250"/>
          <a:stretch>
            <a:fillRect/>
          </a:stretch>
        </p:blipFill>
        <p:spPr bwMode="auto">
          <a:xfrm>
            <a:off x="5430849" y="2086949"/>
            <a:ext cx="5284281" cy="2645524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5" y="46304"/>
            <a:ext cx="11782865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82377" y="1004055"/>
            <a:ext cx="778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Online Results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l="16827" t="44569" r="17759" b="37105"/>
          <a:stretch>
            <a:fillRect/>
          </a:stretch>
        </p:blipFill>
        <p:spPr bwMode="auto">
          <a:xfrm>
            <a:off x="3046759" y="1208122"/>
            <a:ext cx="5832648" cy="92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4781" y="2692555"/>
            <a:ext cx="7649736" cy="377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Course Registration </a:t>
            </a:r>
          </a:p>
        </p:txBody>
      </p:sp>
      <p:pic>
        <p:nvPicPr>
          <p:cNvPr id="21" name="E8BC5F4E-04C6-43FC-8470-2EC54DC9B064/Registration-process.jpg" descr="Registration-process"/>
          <p:cNvPicPr>
            <a:picLocks noChangeAspect="1" noChangeArrowheads="1"/>
          </p:cNvPicPr>
          <p:nvPr/>
        </p:nvPicPr>
        <p:blipFill>
          <a:blip r:embed="rId3" cstate="print"/>
          <a:srcRect l="2632" r="3509" b="22105"/>
          <a:stretch>
            <a:fillRect/>
          </a:stretch>
        </p:blipFill>
        <p:spPr bwMode="auto">
          <a:xfrm>
            <a:off x="783392" y="1524000"/>
            <a:ext cx="4611568" cy="266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11" y="1524000"/>
            <a:ext cx="6755497" cy="26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691691" y="1004055"/>
            <a:ext cx="5177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21AEE"/>
                </a:solidFill>
              </a:rPr>
              <a:t>Hall-Tickets</a:t>
            </a:r>
            <a:endParaRPr lang="en-US" sz="2400" dirty="0">
              <a:solidFill>
                <a:srgbClr val="521AE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84" y="5952744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21AEE"/>
                </a:solidFill>
                <a:hlinkClick r:id="rId5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7" y="4192952"/>
            <a:ext cx="6056951" cy="25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79D5-C211-48C6-A05D-FFE37325EC5C}"/>
              </a:ext>
            </a:extLst>
          </p:cNvPr>
          <p:cNvGrpSpPr/>
          <p:nvPr/>
        </p:nvGrpSpPr>
        <p:grpSpPr>
          <a:xfrm>
            <a:off x="409135" y="1"/>
            <a:ext cx="11993077" cy="868861"/>
            <a:chOff x="89095" y="122669"/>
            <a:chExt cx="11993077" cy="868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F91F7-F6D5-4923-9886-311DBE7BF0AF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3CE73A-FF93-42AF-8D5E-F47E5D0E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BA22D1-F623-4FD0-B9A4-6AA2CB2B833F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ln w="3175" cmpd="sng">
                <a:solidFill>
                  <a:srgbClr val="E4948A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C53B9-847F-45D0-BB41-0417F2AB61B7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ED7D31">
                      <a:lumMod val="50000"/>
                    </a:srgbClr>
                  </a:solidFill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2A7CEA-FB0B-4752-9FB9-842662A77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6480" y="747509"/>
              <a:ext cx="2499360" cy="1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ISA Evaluation </a:t>
            </a:r>
          </a:p>
        </p:txBody>
      </p:sp>
      <p:pic>
        <p:nvPicPr>
          <p:cNvPr id="12" name="6FA282CF-58DA-48AA-91D7-9CA813EC9F49" descr="6FA282CF-58DA-48AA-91D7-9CA813EC9F49"/>
          <p:cNvPicPr>
            <a:picLocks noChangeAspect="1" noChangeArrowheads="1"/>
          </p:cNvPicPr>
          <p:nvPr/>
        </p:nvPicPr>
        <p:blipFill>
          <a:blip r:embed="rId3" cstate="print"/>
          <a:srcRect t="3931" b="68555"/>
          <a:stretch>
            <a:fillRect/>
          </a:stretch>
        </p:blipFill>
        <p:spPr bwMode="auto">
          <a:xfrm>
            <a:off x="6405674" y="1749537"/>
            <a:ext cx="5353516" cy="325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4959" y="6078974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1" y="1749537"/>
            <a:ext cx="5710515" cy="3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017" y="1624457"/>
            <a:ext cx="10515600" cy="4351338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521AEE"/>
                </a:solidFill>
                <a:hlinkClick r:id="rId2" action="ppaction://hlinksldjump"/>
              </a:rPr>
              <a:t>User creation</a:t>
            </a:r>
            <a:r>
              <a:rPr lang="en-US" dirty="0">
                <a:solidFill>
                  <a:srgbClr val="521AEE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rgbClr val="521AEE"/>
                </a:solidFill>
                <a:hlinkClick r:id="rId3" action="ppaction://hlinksldjump"/>
              </a:rPr>
              <a:t>Course Assignment to User</a:t>
            </a:r>
            <a:endParaRPr lang="en-US" dirty="0">
              <a:solidFill>
                <a:srgbClr val="521AEE"/>
              </a:solidFill>
            </a:endParaRPr>
          </a:p>
          <a:p>
            <a:pPr algn="just"/>
            <a:r>
              <a:rPr lang="en-US" dirty="0">
                <a:solidFill>
                  <a:srgbClr val="521AEE"/>
                </a:solidFill>
                <a:hlinkClick r:id="rId4" action="ppaction://hlinksldjump"/>
              </a:rPr>
              <a:t>User login Page.</a:t>
            </a:r>
            <a:endParaRPr lang="en-US" dirty="0">
              <a:solidFill>
                <a:srgbClr val="521AEE"/>
              </a:solidFill>
            </a:endParaRPr>
          </a:p>
          <a:p>
            <a:pPr algn="just"/>
            <a:r>
              <a:rPr lang="en-US" dirty="0">
                <a:solidFill>
                  <a:srgbClr val="521AEE"/>
                </a:solidFill>
                <a:hlinkClick r:id="rId5" action="ppaction://hlinksldjump"/>
              </a:rPr>
              <a:t>Selection of QP Template.</a:t>
            </a:r>
            <a:endParaRPr lang="en-US" dirty="0">
              <a:solidFill>
                <a:srgbClr val="521AE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21AE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</p:spTree>
    <p:extLst>
      <p:ext uri="{BB962C8B-B14F-4D97-AF65-F5344CB8AC3E}">
        <p14:creationId xmlns:p14="http://schemas.microsoft.com/office/powerpoint/2010/main" val="7662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048512"/>
            <a:ext cx="10972800" cy="838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User creation</a:t>
            </a:r>
          </a:p>
        </p:txBody>
      </p:sp>
      <p:pic>
        <p:nvPicPr>
          <p:cNvPr id="1026" name="Picture 2" descr="G:\QP Process\Screenshot from 2019-05-12 09-56-4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2011680"/>
            <a:ext cx="11926887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549" y="626364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2144"/>
            <a:ext cx="10972800" cy="65836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Course Assignment to User</a:t>
            </a:r>
          </a:p>
        </p:txBody>
      </p:sp>
      <p:pic>
        <p:nvPicPr>
          <p:cNvPr id="5122" name="Picture 2" descr="G:\QP Process\Screenshot from 2019-05-12 10-00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3392"/>
            <a:ext cx="11277600" cy="43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549" y="626364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" y="1034223"/>
            <a:ext cx="10515600" cy="7945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21AEE"/>
                </a:solidFill>
              </a:rPr>
              <a:t>User (QP Setter) login Page</a:t>
            </a:r>
          </a:p>
        </p:txBody>
      </p:sp>
      <p:pic>
        <p:nvPicPr>
          <p:cNvPr id="4098" name="Picture 2" descr="G:\QP Process\Screenshot from 2019-05-12 09-59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28800"/>
            <a:ext cx="1123339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D06-6668-41D7-AC3C-00600AC1839E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92906-CAEE-48DF-8C71-7ED7A7087344}"/>
              </a:ext>
            </a:extLst>
          </p:cNvPr>
          <p:cNvGrpSpPr/>
          <p:nvPr/>
        </p:nvGrpSpPr>
        <p:grpSpPr>
          <a:xfrm>
            <a:off x="89095" y="122669"/>
            <a:ext cx="11993077" cy="868861"/>
            <a:chOff x="89095" y="122669"/>
            <a:chExt cx="11993077" cy="868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CD226A-E3A7-4ECC-9153-3ED605B2DBEC}"/>
                </a:ext>
              </a:extLst>
            </p:cNvPr>
            <p:cNvGrpSpPr/>
            <p:nvPr/>
          </p:nvGrpSpPr>
          <p:grpSpPr>
            <a:xfrm>
              <a:off x="89095" y="122669"/>
              <a:ext cx="11993077" cy="868861"/>
              <a:chOff x="86628" y="114570"/>
              <a:chExt cx="11993077" cy="86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8DA41-49C7-42B7-BB4D-70C29EAD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1475" y="114570"/>
                <a:ext cx="2711602" cy="650049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21E847-91DC-4B4E-9152-9B5A46E5A2AA}"/>
                  </a:ext>
                </a:extLst>
              </p:cNvPr>
              <p:cNvCxnSpPr/>
              <p:nvPr/>
            </p:nvCxnSpPr>
            <p:spPr>
              <a:xfrm>
                <a:off x="86628" y="963113"/>
                <a:ext cx="11993077" cy="20318"/>
              </a:xfrm>
              <a:prstGeom prst="line">
                <a:avLst/>
              </a:prstGeom>
              <a:noFill/>
              <a:ln w="3175" cap="flat" cmpd="sng" algn="ctr">
                <a:solidFill>
                  <a:srgbClr val="E4948A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E2A3A-8D4D-4736-80B5-528B6FE37F64}"/>
                </a:ext>
              </a:extLst>
            </p:cNvPr>
            <p:cNvSpPr txBox="1"/>
            <p:nvPr/>
          </p:nvSpPr>
          <p:spPr>
            <a:xfrm>
              <a:off x="4844278" y="390355"/>
              <a:ext cx="505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Examination Section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12733E-A88E-400C-ABF6-502B1407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261" y="715618"/>
              <a:ext cx="2438400" cy="13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69CB5-7EE8-400E-8256-D590025FE74D}"/>
              </a:ext>
            </a:extLst>
          </p:cNvPr>
          <p:cNvSpPr/>
          <p:nvPr/>
        </p:nvSpPr>
        <p:spPr>
          <a:xfrm>
            <a:off x="256331" y="317970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521AEE"/>
                </a:solidFill>
                <a:latin typeface="Century Gothic" panose="020B0502020202020204" pitchFamily="34" charset="0"/>
              </a:rPr>
              <a:t>QP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549" y="626364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521AEE"/>
                </a:solidFill>
                <a:hlinkClick r:id="rId4" action="ppaction://hlinksldjump"/>
              </a:rPr>
              <a:t>Back</a:t>
            </a:r>
            <a:endParaRPr lang="en-US" b="1" dirty="0">
              <a:solidFill>
                <a:srgbClr val="521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416</Words>
  <Application>Microsoft Office PowerPoint</Application>
  <PresentationFormat>Widescreen</PresentationFormat>
  <Paragraphs>150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creation</vt:lpstr>
      <vt:lpstr>Course Assignment to User</vt:lpstr>
      <vt:lpstr>User (QP Setter) login Page</vt:lpstr>
      <vt:lpstr>Selection of QP Template</vt:lpstr>
      <vt:lpstr>Question Paper Sample Template</vt:lpstr>
      <vt:lpstr>Entry of Pattern / OBE parameters and  Uploading of QP into the software </vt:lpstr>
      <vt:lpstr>Course assigned to QP Setter</vt:lpstr>
      <vt:lpstr>Pattern Selection</vt:lpstr>
      <vt:lpstr>Pattern Entry</vt:lpstr>
      <vt:lpstr>Entry of Blooms level , PO , CO, PI Code</vt:lpstr>
      <vt:lpstr>Entry of Blooms level , PO , CO, PI Code</vt:lpstr>
      <vt:lpstr>Uploading of QP and Scheme  </vt:lpstr>
      <vt:lpstr>Review and Approval  by QP setter </vt:lpstr>
      <vt:lpstr>Scrutiny</vt:lpstr>
      <vt:lpstr>PowerPoint Presentation</vt:lpstr>
      <vt:lpstr>Sets to be Scrutinized </vt:lpstr>
      <vt:lpstr>Scrutinized papers  uploading </vt:lpstr>
      <vt:lpstr>Selection and Printing of QP</vt:lpstr>
      <vt:lpstr>Printing Of Question Paper</vt:lpstr>
      <vt:lpstr>Selection of QP For Printing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 Shettar</dc:creator>
  <cp:lastModifiedBy>Karibasappa K G</cp:lastModifiedBy>
  <cp:revision>166</cp:revision>
  <dcterms:created xsi:type="dcterms:W3CDTF">2017-09-14T11:10:28Z</dcterms:created>
  <dcterms:modified xsi:type="dcterms:W3CDTF">2021-07-17T06:12:16Z</dcterms:modified>
</cp:coreProperties>
</file>